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35" r:id="rId1"/>
  </p:sldMasterIdLst>
  <p:notesMasterIdLst>
    <p:notesMasterId r:id="rId5"/>
  </p:notesMasterIdLst>
  <p:handoutMasterIdLst>
    <p:handoutMasterId r:id="rId6"/>
  </p:handoutMasterIdLst>
  <p:sldIdLst>
    <p:sldId id="356" r:id="rId2"/>
    <p:sldId id="355" r:id="rId3"/>
    <p:sldId id="359" r:id="rId4"/>
  </p:sldIdLst>
  <p:sldSz cx="9144000" cy="6858000" type="screen4x3"/>
  <p:notesSz cx="6807200" cy="9939338"/>
  <p:embeddedFontLst>
    <p:embeddedFont>
      <p:font typeface="Calibri" pitchFamily="34" charset="0"/>
      <p:regular r:id="rId7"/>
      <p:bold r:id="rId8"/>
      <p:italic r:id="rId9"/>
      <p:boldItalic r:id="rId10"/>
    </p:embeddedFont>
    <p:embeddedFont>
      <p:font typeface="Book Antiqua" pitchFamily="18" charset="0"/>
      <p:regular r:id="rId11"/>
      <p:bold r:id="rId12"/>
      <p:italic r:id="rId13"/>
      <p:boldItalic r:id="rId14"/>
    </p:embeddedFont>
    <p:embeddedFont>
      <p:font typeface="Monotype Corsiva" pitchFamily="66" charset="0"/>
      <p:italic r:id="rId15"/>
    </p:embeddedFont>
    <p:embeddedFont>
      <p:font typeface="Tahoma" pitchFamily="34" charset="0"/>
      <p:regular r:id="rId16"/>
      <p:bold r:id="rId17"/>
    </p:embeddedFont>
  </p:embeddedFontLst>
  <p:custDataLst>
    <p:tags r:id="rId18"/>
  </p:custDataLst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FAE6F6"/>
    <a:srgbClr val="000099"/>
    <a:srgbClr val="A0EEFE"/>
    <a:srgbClr val="FE6426"/>
    <a:srgbClr val="006600"/>
    <a:srgbClr val="3D0AF6"/>
    <a:srgbClr val="0F5716"/>
    <a:srgbClr val="0000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14" autoAdjust="0"/>
    <p:restoredTop sz="78237" autoAdjust="0"/>
  </p:normalViewPr>
  <p:slideViewPr>
    <p:cSldViewPr>
      <p:cViewPr>
        <p:scale>
          <a:sx n="60" d="100"/>
          <a:sy n="60" d="100"/>
        </p:scale>
        <p:origin x="-186" y="-120"/>
      </p:cViewPr>
      <p:guideLst>
        <p:guide orient="horz" pos="4319"/>
        <p:guide pos="2880"/>
      </p:guideLst>
    </p:cSldViewPr>
  </p:slideViewPr>
  <p:outlineViewPr>
    <p:cViewPr>
      <p:scale>
        <a:sx n="33" d="100"/>
        <a:sy n="33" d="100"/>
      </p:scale>
      <p:origin x="0" y="61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2952" y="-120"/>
      </p:cViewPr>
      <p:guideLst>
        <p:guide orient="horz" pos="3133"/>
        <p:guide pos="21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604" cy="496733"/>
          </a:xfrm>
          <a:prstGeom prst="rect">
            <a:avLst/>
          </a:prstGeom>
        </p:spPr>
        <p:txBody>
          <a:bodyPr vert="horz" lIns="92189" tIns="46095" rIns="92189" bIns="4609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quarter" idx="1"/>
          </p:nvPr>
        </p:nvSpPr>
        <p:spPr>
          <a:xfrm>
            <a:off x="3855406" y="0"/>
            <a:ext cx="2950700" cy="496733"/>
          </a:xfrm>
          <a:prstGeom prst="rect">
            <a:avLst/>
          </a:prstGeom>
        </p:spPr>
        <p:txBody>
          <a:bodyPr vert="horz" lIns="92189" tIns="46095" rIns="92189" bIns="46095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F2277C9-4495-4A4D-AAD9-5D7E491C76C1}" type="datetimeFigureOut">
              <a:rPr lang="ja-JP" altLang="en-US"/>
              <a:pPr>
                <a:defRPr/>
              </a:pPr>
              <a:t>2013/4/8</a:t>
            </a:fld>
            <a:endParaRPr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2"/>
          </p:nvPr>
        </p:nvSpPr>
        <p:spPr>
          <a:xfrm>
            <a:off x="1" y="9440263"/>
            <a:ext cx="2949604" cy="496733"/>
          </a:xfrm>
          <a:prstGeom prst="rect">
            <a:avLst/>
          </a:prstGeom>
        </p:spPr>
        <p:txBody>
          <a:bodyPr vert="horz" lIns="92189" tIns="46095" rIns="92189" bIns="4609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3"/>
          </p:nvPr>
        </p:nvSpPr>
        <p:spPr>
          <a:xfrm>
            <a:off x="3855406" y="9440263"/>
            <a:ext cx="2950700" cy="496733"/>
          </a:xfrm>
          <a:prstGeom prst="rect">
            <a:avLst/>
          </a:prstGeom>
        </p:spPr>
        <p:txBody>
          <a:bodyPr vert="horz" lIns="92189" tIns="46095" rIns="92189" bIns="46095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F649455-8DA2-4C58-BA85-C1AE28E93B81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8688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604" cy="496733"/>
          </a:xfrm>
          <a:prstGeom prst="rect">
            <a:avLst/>
          </a:prstGeom>
        </p:spPr>
        <p:txBody>
          <a:bodyPr vert="horz" lIns="92189" tIns="46095" rIns="92189" bIns="4609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55406" y="0"/>
            <a:ext cx="2950700" cy="496733"/>
          </a:xfrm>
          <a:prstGeom prst="rect">
            <a:avLst/>
          </a:prstGeom>
        </p:spPr>
        <p:txBody>
          <a:bodyPr vert="horz" lIns="92189" tIns="46095" rIns="92189" bIns="46095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93B8043-AEB8-4CA1-A310-9A70323C7023}" type="datetimeFigureOut">
              <a:rPr lang="ja-JP" altLang="en-US"/>
              <a:pPr>
                <a:defRPr/>
              </a:pPr>
              <a:t>2013/4/8</a:t>
            </a:fld>
            <a:endParaRPr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887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89" tIns="46095" rIns="92189" bIns="46095" rtlCol="0" anchor="ctr"/>
          <a:lstStyle/>
          <a:p>
            <a:pPr lvl="0"/>
            <a:endParaRPr lang="ja-JP" altLang="en-US" noProof="0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1267" y="4721305"/>
            <a:ext cx="5445760" cy="4472936"/>
          </a:xfrm>
          <a:prstGeom prst="rect">
            <a:avLst/>
          </a:prstGeom>
        </p:spPr>
        <p:txBody>
          <a:bodyPr vert="horz" lIns="92189" tIns="46095" rIns="92189" bIns="46095" rtlCol="0">
            <a:normAutofit/>
          </a:bodyPr>
          <a:lstStyle/>
          <a:p>
            <a:pPr lvl="0"/>
            <a:r>
              <a:rPr lang="ja-JP" altLang="en-US" noProof="0" smtClean="0"/>
              <a:t>マスタ テキストの書式設定</a:t>
            </a:r>
          </a:p>
          <a:p>
            <a:pPr lvl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1" y="9440263"/>
            <a:ext cx="2949604" cy="496733"/>
          </a:xfrm>
          <a:prstGeom prst="rect">
            <a:avLst/>
          </a:prstGeom>
        </p:spPr>
        <p:txBody>
          <a:bodyPr vert="horz" lIns="92189" tIns="46095" rIns="92189" bIns="4609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55406" y="9440263"/>
            <a:ext cx="2950700" cy="496733"/>
          </a:xfrm>
          <a:prstGeom prst="rect">
            <a:avLst/>
          </a:prstGeom>
        </p:spPr>
        <p:txBody>
          <a:bodyPr vert="horz" lIns="92189" tIns="46095" rIns="92189" bIns="46095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57B9AD3C-898A-4A85-878A-7D9E1842442C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55245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Click</a:t>
            </a:r>
            <a:r>
              <a:rPr kumimoji="1" lang="en-US" altLang="ja-JP" baseline="0" dirty="0" smtClean="0"/>
              <a:t> the movie (NOT PLAY BUTTON).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9AD3C-898A-4A85-878A-7D9E1842442C}" type="slidenum">
              <a:rPr lang="ja-JP" altLang="en-US" smtClean="0"/>
              <a:pPr>
                <a:defRPr/>
              </a:pPr>
              <a:t>1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79084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Click</a:t>
            </a:r>
            <a:r>
              <a:rPr kumimoji="1" lang="en-US" altLang="ja-JP" baseline="0" dirty="0" smtClean="0"/>
              <a:t> the movie (NOT PLAY BUTTON).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9AD3C-898A-4A85-878A-7D9E1842442C}" type="slidenum">
              <a:rPr lang="ja-JP" altLang="en-US" smtClean="0"/>
              <a:pPr>
                <a:defRPr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79084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Click</a:t>
            </a:r>
            <a:r>
              <a:rPr kumimoji="1" lang="en-US" altLang="ja-JP" baseline="0" dirty="0" smtClean="0"/>
              <a:t> the movie (NOT PLAY BUTTON).</a:t>
            </a:r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B9AD3C-898A-4A85-878A-7D9E1842442C}" type="slidenum">
              <a:rPr lang="ja-JP" altLang="en-US" smtClean="0"/>
              <a:pPr>
                <a:defRPr/>
              </a:pPr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62349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2"/>
          <p:cNvSpPr>
            <a:spLocks noChangeArrowheads="1"/>
          </p:cNvSpPr>
          <p:nvPr userDrawn="1"/>
        </p:nvSpPr>
        <p:spPr bwMode="auto">
          <a:xfrm>
            <a:off x="0" y="0"/>
            <a:ext cx="9144000" cy="6857999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>
              <a:solidFill>
                <a:sysClr val="windowText" lastClr="000000"/>
              </a:solidFill>
            </a:endParaRPr>
          </a:p>
        </p:txBody>
      </p:sp>
      <p:sp>
        <p:nvSpPr>
          <p:cNvPr id="36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906463"/>
          </a:xfrm>
          <a:prstGeom prst="rect">
            <a:avLst/>
          </a:prstGeom>
          <a:solidFill>
            <a:srgbClr val="008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ja-JP" altLang="en-US">
              <a:latin typeface="+mn-lt"/>
            </a:endParaRPr>
          </a:p>
        </p:txBody>
      </p:sp>
      <p:grpSp>
        <p:nvGrpSpPr>
          <p:cNvPr id="37" name="Group 7"/>
          <p:cNvGrpSpPr>
            <a:grpSpLocks/>
          </p:cNvGrpSpPr>
          <p:nvPr userDrawn="1"/>
        </p:nvGrpSpPr>
        <p:grpSpPr bwMode="auto">
          <a:xfrm>
            <a:off x="228600" y="3646512"/>
            <a:ext cx="8610600" cy="201613"/>
            <a:chOff x="144" y="1680"/>
            <a:chExt cx="5424" cy="144"/>
          </a:xfrm>
          <a:gradFill flip="none" rotWithShape="1">
            <a:gsLst>
              <a:gs pos="0">
                <a:srgbClr val="008000">
                  <a:alpha val="73000"/>
                </a:srgbClr>
              </a:gs>
              <a:gs pos="100000">
                <a:srgbClr val="00CC00">
                  <a:alpha val="37000"/>
                </a:srgbClr>
              </a:gs>
            </a:gsLst>
            <a:lin ang="2700000" scaled="0"/>
            <a:tileRect/>
          </a:gradFill>
        </p:grpSpPr>
        <p:sp>
          <p:nvSpPr>
            <p:cNvPr id="38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ja-JP" altLang="en-US">
                <a:latin typeface="+mn-lt"/>
              </a:endParaRPr>
            </a:p>
          </p:txBody>
        </p:sp>
        <p:sp>
          <p:nvSpPr>
            <p:cNvPr id="39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ja-JP" altLang="en-US">
                <a:latin typeface="+mn-lt"/>
              </a:endParaRPr>
            </a:p>
          </p:txBody>
        </p:sp>
        <p:sp>
          <p:nvSpPr>
            <p:cNvPr id="40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ja-JP" altLang="en-US">
                <a:latin typeface="+mn-lt"/>
              </a:endParaRPr>
            </a:p>
          </p:txBody>
        </p:sp>
      </p:grpSp>
      <p:sp>
        <p:nvSpPr>
          <p:cNvPr id="41" name="Rectangle 21"/>
          <p:cNvSpPr>
            <a:spLocks noChangeArrowheads="1"/>
          </p:cNvSpPr>
          <p:nvPr userDrawn="1"/>
        </p:nvSpPr>
        <p:spPr bwMode="auto">
          <a:xfrm>
            <a:off x="269875" y="85725"/>
            <a:ext cx="7581900" cy="763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ja-JP" altLang="ja-JP" sz="5200" b="1">
              <a:solidFill>
                <a:schemeClr val="bg1"/>
              </a:solidFill>
              <a:latin typeface="Tahoma" pitchFamily="34" charset="0"/>
            </a:endParaRPr>
          </a:p>
        </p:txBody>
      </p:sp>
      <p:sp>
        <p:nvSpPr>
          <p:cNvPr id="42" name="Rectangle 26"/>
          <p:cNvSpPr>
            <a:spLocks noChangeArrowheads="1"/>
          </p:cNvSpPr>
          <p:nvPr userDrawn="1"/>
        </p:nvSpPr>
        <p:spPr bwMode="auto">
          <a:xfrm>
            <a:off x="0" y="6237313"/>
            <a:ext cx="9144000" cy="620688"/>
          </a:xfrm>
          <a:prstGeom prst="rect">
            <a:avLst/>
          </a:prstGeom>
          <a:solidFill>
            <a:srgbClr val="008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ja-JP" altLang="en-US">
              <a:latin typeface="+mn-lt"/>
            </a:endParaRPr>
          </a:p>
        </p:txBody>
      </p:sp>
      <p:sp>
        <p:nvSpPr>
          <p:cNvPr id="43" name="Rectangle 28"/>
          <p:cNvSpPr>
            <a:spLocks noChangeArrowheads="1"/>
          </p:cNvSpPr>
          <p:nvPr userDrawn="1"/>
        </p:nvSpPr>
        <p:spPr bwMode="auto">
          <a:xfrm>
            <a:off x="7353300" y="6584950"/>
            <a:ext cx="1733550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01DAAB68-9C0C-4908-B8E9-90A1B0435F23}" type="slidenum">
              <a:rPr kumimoji="0" lang="en-US" altLang="ja-JP" sz="1000">
                <a:latin typeface="+mn-lt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en-US" altLang="ja-JP" sz="1000" dirty="0">
              <a:latin typeface="+mn-lt"/>
            </a:endParaRPr>
          </a:p>
        </p:txBody>
      </p:sp>
      <p:grpSp>
        <p:nvGrpSpPr>
          <p:cNvPr id="44" name="グループ化 29"/>
          <p:cNvGrpSpPr>
            <a:grpSpLocks/>
          </p:cNvGrpSpPr>
          <p:nvPr userDrawn="1"/>
        </p:nvGrpSpPr>
        <p:grpSpPr bwMode="auto">
          <a:xfrm>
            <a:off x="7929563" y="-101600"/>
            <a:ext cx="1290637" cy="963613"/>
            <a:chOff x="1042988" y="4065378"/>
            <a:chExt cx="1290637" cy="963509"/>
          </a:xfrm>
        </p:grpSpPr>
        <p:sp>
          <p:nvSpPr>
            <p:cNvPr id="45" name="Text Box 20"/>
            <p:cNvSpPr txBox="1">
              <a:spLocks noChangeArrowheads="1"/>
            </p:cNvSpPr>
            <p:nvPr/>
          </p:nvSpPr>
          <p:spPr bwMode="auto">
            <a:xfrm>
              <a:off x="1812925" y="4195539"/>
              <a:ext cx="330200" cy="2746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1200" b="1">
                  <a:solidFill>
                    <a:srgbClr val="FFCCFF"/>
                  </a:solidFill>
                  <a:latin typeface="Monotype Corsiva" pitchFamily="66" charset="0"/>
                </a:rPr>
                <a:t>D</a:t>
              </a:r>
            </a:p>
          </p:txBody>
        </p:sp>
        <p:sp>
          <p:nvSpPr>
            <p:cNvPr id="46" name="Text Box 21"/>
            <p:cNvSpPr txBox="1">
              <a:spLocks noChangeArrowheads="1"/>
            </p:cNvSpPr>
            <p:nvPr/>
          </p:nvSpPr>
          <p:spPr bwMode="auto">
            <a:xfrm>
              <a:off x="1377950" y="4243159"/>
              <a:ext cx="955675" cy="641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3600">
                  <a:solidFill>
                    <a:srgbClr val="FFFF66"/>
                  </a:solidFill>
                  <a:latin typeface="Monotype Corsiva" pitchFamily="66" charset="0"/>
                </a:rPr>
                <a:t>Lab</a:t>
              </a:r>
            </a:p>
          </p:txBody>
        </p:sp>
        <p:sp>
          <p:nvSpPr>
            <p:cNvPr id="47" name="Text Box 22"/>
            <p:cNvSpPr txBox="1">
              <a:spLocks noChangeArrowheads="1"/>
            </p:cNvSpPr>
            <p:nvPr/>
          </p:nvSpPr>
          <p:spPr bwMode="auto">
            <a:xfrm>
              <a:off x="1042988" y="4666976"/>
              <a:ext cx="1271587" cy="361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fontAlgn="auto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ja-JP" sz="1000" b="1" dirty="0">
                  <a:solidFill>
                    <a:schemeClr val="bg1"/>
                  </a:solidFill>
                  <a:latin typeface="Book Antiqua" pitchFamily="18" charset="0"/>
                </a:rPr>
                <a:t>The University</a:t>
              </a:r>
              <a:r>
                <a:rPr lang="en-US" altLang="ja-JP" sz="1200" b="1" dirty="0">
                  <a:solidFill>
                    <a:schemeClr val="bg1"/>
                  </a:solidFill>
                  <a:latin typeface="Book Antiqua" pitchFamily="18" charset="0"/>
                </a:rPr>
                <a:t> </a:t>
              </a:r>
            </a:p>
            <a:p>
              <a:pPr algn="ctr" fontAlgn="auto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ja-JP" sz="1200" b="1" dirty="0">
                  <a:solidFill>
                    <a:schemeClr val="bg1"/>
                  </a:solidFill>
                  <a:latin typeface="Book Antiqua" pitchFamily="18" charset="0"/>
                </a:rPr>
                <a:t>of Tokyo</a:t>
              </a:r>
            </a:p>
          </p:txBody>
        </p:sp>
        <p:sp>
          <p:nvSpPr>
            <p:cNvPr id="48" name="Text Box 23"/>
            <p:cNvSpPr txBox="1">
              <a:spLocks noChangeArrowheads="1"/>
            </p:cNvSpPr>
            <p:nvPr/>
          </p:nvSpPr>
          <p:spPr bwMode="auto">
            <a:xfrm>
              <a:off x="1679575" y="4181253"/>
              <a:ext cx="377825" cy="366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b="1">
                  <a:solidFill>
                    <a:srgbClr val="FFC000"/>
                  </a:solidFill>
                  <a:latin typeface="Monotype Corsiva" pitchFamily="66" charset="0"/>
                </a:rPr>
                <a:t>N</a:t>
              </a:r>
              <a:endParaRPr lang="en-US" altLang="ja-JP" sz="1400" b="1">
                <a:solidFill>
                  <a:srgbClr val="FFC000"/>
                </a:solidFill>
                <a:latin typeface="Monotype Corsiva" pitchFamily="66" charset="0"/>
              </a:endParaRPr>
            </a:p>
          </p:txBody>
        </p:sp>
        <p:sp>
          <p:nvSpPr>
            <p:cNvPr id="49" name="Text Box 24"/>
            <p:cNvSpPr txBox="1">
              <a:spLocks noChangeArrowheads="1"/>
            </p:cNvSpPr>
            <p:nvPr/>
          </p:nvSpPr>
          <p:spPr bwMode="auto">
            <a:xfrm>
              <a:off x="1527175" y="4186015"/>
              <a:ext cx="377825" cy="4571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2400" b="1">
                  <a:solidFill>
                    <a:srgbClr val="FFFFCC"/>
                  </a:solidFill>
                  <a:latin typeface="Monotype Corsiva" pitchFamily="66" charset="0"/>
                </a:rPr>
                <a:t>U</a:t>
              </a:r>
            </a:p>
          </p:txBody>
        </p:sp>
        <p:sp>
          <p:nvSpPr>
            <p:cNvPr id="50" name="Text Box 25"/>
            <p:cNvSpPr txBox="1">
              <a:spLocks noChangeArrowheads="1"/>
            </p:cNvSpPr>
            <p:nvPr/>
          </p:nvSpPr>
          <p:spPr bwMode="auto">
            <a:xfrm>
              <a:off x="1330325" y="4084426"/>
              <a:ext cx="554038" cy="761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4400" b="1">
                  <a:solidFill>
                    <a:srgbClr val="CCFFCC"/>
                  </a:solidFill>
                  <a:latin typeface="Monotype Corsiva" pitchFamily="66" charset="0"/>
                </a:rPr>
                <a:t>O</a:t>
              </a:r>
            </a:p>
          </p:txBody>
        </p:sp>
        <p:sp>
          <p:nvSpPr>
            <p:cNvPr id="51" name="Text Box 26"/>
            <p:cNvSpPr txBox="1">
              <a:spLocks noChangeArrowheads="1"/>
            </p:cNvSpPr>
            <p:nvPr/>
          </p:nvSpPr>
          <p:spPr bwMode="auto">
            <a:xfrm>
              <a:off x="1101725" y="4065378"/>
              <a:ext cx="625475" cy="823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4800" b="1" dirty="0">
                  <a:solidFill>
                    <a:srgbClr val="66CCFF"/>
                  </a:solidFill>
                  <a:latin typeface="Monotype Corsiva" pitchFamily="66" charset="0"/>
                </a:rPr>
                <a:t>S</a:t>
              </a:r>
            </a:p>
          </p:txBody>
        </p:sp>
      </p:grpSp>
      <p:sp>
        <p:nvSpPr>
          <p:cNvPr id="5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68760"/>
            <a:ext cx="7772400" cy="1812925"/>
          </a:xfrm>
        </p:spPr>
        <p:txBody>
          <a:bodyPr anchor="ctr" anchorCtr="0">
            <a:normAutofit/>
          </a:bodyPr>
          <a:lstStyle>
            <a:lvl1pPr algn="ctr">
              <a:defRPr sz="520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 dirty="0"/>
          </a:p>
        </p:txBody>
      </p:sp>
      <p:sp>
        <p:nvSpPr>
          <p:cNvPr id="5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027512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>
                <a:solidFill>
                  <a:srgbClr val="660066"/>
                </a:solidFill>
              </a:defRPr>
            </a:lvl1pPr>
          </a:lstStyle>
          <a:p>
            <a:r>
              <a:rPr lang="ja-JP" altLang="en-US" smtClean="0"/>
              <a:t>マスタ サブタイトルの書式設定</a:t>
            </a:r>
            <a:endParaRPr lang="ja-JP" altLang="en-US" dirty="0"/>
          </a:p>
        </p:txBody>
      </p:sp>
      <p:sp>
        <p:nvSpPr>
          <p:cNvPr id="54" name="Rectangle 6"/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0" y="6591300"/>
            <a:ext cx="7877175" cy="2667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1" sz="1000">
                <a:latin typeface="+mn-lt"/>
                <a:ea typeface="ＭＳ Ｐゴシック" pitchFamily="50" charset="-128"/>
              </a:defRPr>
            </a:lvl1pPr>
          </a:lstStyle>
          <a:p>
            <a:pPr>
              <a:defRPr/>
            </a:pPr>
            <a:fld id="{19F0BFB1-C315-403E-9DA1-5F162A1215B8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  <p:grpSp>
        <p:nvGrpSpPr>
          <p:cNvPr id="55" name="グループ化 24"/>
          <p:cNvGrpSpPr>
            <a:grpSpLocks/>
          </p:cNvGrpSpPr>
          <p:nvPr userDrawn="1"/>
        </p:nvGrpSpPr>
        <p:grpSpPr bwMode="auto">
          <a:xfrm>
            <a:off x="27732" y="6133479"/>
            <a:ext cx="1231900" cy="823913"/>
            <a:chOff x="1101725" y="4065378"/>
            <a:chExt cx="1231900" cy="823824"/>
          </a:xfrm>
        </p:grpSpPr>
        <p:sp>
          <p:nvSpPr>
            <p:cNvPr id="56" name="Text Box 20"/>
            <p:cNvSpPr txBox="1">
              <a:spLocks noChangeArrowheads="1"/>
            </p:cNvSpPr>
            <p:nvPr/>
          </p:nvSpPr>
          <p:spPr bwMode="auto">
            <a:xfrm>
              <a:off x="1812925" y="4195540"/>
              <a:ext cx="330200" cy="2746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1200" b="1">
                  <a:solidFill>
                    <a:srgbClr val="FFCCFF"/>
                  </a:solidFill>
                  <a:latin typeface="Monotype Corsiva" pitchFamily="66" charset="0"/>
                </a:rPr>
                <a:t>D</a:t>
              </a:r>
            </a:p>
          </p:txBody>
        </p:sp>
        <p:sp>
          <p:nvSpPr>
            <p:cNvPr id="57" name="Text Box 21"/>
            <p:cNvSpPr txBox="1">
              <a:spLocks noChangeArrowheads="1"/>
            </p:cNvSpPr>
            <p:nvPr/>
          </p:nvSpPr>
          <p:spPr bwMode="auto">
            <a:xfrm>
              <a:off x="1377950" y="4243160"/>
              <a:ext cx="955675" cy="6412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3600">
                  <a:solidFill>
                    <a:srgbClr val="FFFF66"/>
                  </a:solidFill>
                  <a:latin typeface="Monotype Corsiva" pitchFamily="66" charset="0"/>
                </a:rPr>
                <a:t>Lab</a:t>
              </a:r>
            </a:p>
          </p:txBody>
        </p:sp>
        <p:sp>
          <p:nvSpPr>
            <p:cNvPr id="58" name="Text Box 23"/>
            <p:cNvSpPr txBox="1">
              <a:spLocks noChangeArrowheads="1"/>
            </p:cNvSpPr>
            <p:nvPr/>
          </p:nvSpPr>
          <p:spPr bwMode="auto">
            <a:xfrm>
              <a:off x="1679575" y="4181253"/>
              <a:ext cx="377825" cy="3666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b="1">
                  <a:solidFill>
                    <a:srgbClr val="FFC000"/>
                  </a:solidFill>
                  <a:latin typeface="Monotype Corsiva" pitchFamily="66" charset="0"/>
                </a:rPr>
                <a:t>N</a:t>
              </a:r>
              <a:endParaRPr lang="en-US" altLang="ja-JP" sz="1400" b="1">
                <a:solidFill>
                  <a:srgbClr val="FFC000"/>
                </a:solidFill>
                <a:latin typeface="Monotype Corsiva" pitchFamily="66" charset="0"/>
              </a:endParaRPr>
            </a:p>
          </p:txBody>
        </p:sp>
        <p:sp>
          <p:nvSpPr>
            <p:cNvPr id="59" name="Text Box 24"/>
            <p:cNvSpPr txBox="1">
              <a:spLocks noChangeArrowheads="1"/>
            </p:cNvSpPr>
            <p:nvPr/>
          </p:nvSpPr>
          <p:spPr bwMode="auto">
            <a:xfrm>
              <a:off x="1527175" y="4186016"/>
              <a:ext cx="377825" cy="4571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2400" b="1">
                  <a:solidFill>
                    <a:srgbClr val="FFFFCC"/>
                  </a:solidFill>
                  <a:latin typeface="Monotype Corsiva" pitchFamily="66" charset="0"/>
                </a:rPr>
                <a:t>U</a:t>
              </a:r>
            </a:p>
          </p:txBody>
        </p:sp>
        <p:sp>
          <p:nvSpPr>
            <p:cNvPr id="60" name="Text Box 25"/>
            <p:cNvSpPr txBox="1">
              <a:spLocks noChangeArrowheads="1"/>
            </p:cNvSpPr>
            <p:nvPr/>
          </p:nvSpPr>
          <p:spPr bwMode="auto">
            <a:xfrm>
              <a:off x="1330325" y="4084426"/>
              <a:ext cx="554038" cy="7619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4400" b="1">
                  <a:solidFill>
                    <a:srgbClr val="CCFFCC"/>
                  </a:solidFill>
                  <a:latin typeface="Monotype Corsiva" pitchFamily="66" charset="0"/>
                </a:rPr>
                <a:t>O</a:t>
              </a:r>
            </a:p>
          </p:txBody>
        </p:sp>
        <p:sp>
          <p:nvSpPr>
            <p:cNvPr id="61" name="Text Box 26"/>
            <p:cNvSpPr txBox="1">
              <a:spLocks noChangeArrowheads="1"/>
            </p:cNvSpPr>
            <p:nvPr/>
          </p:nvSpPr>
          <p:spPr bwMode="auto">
            <a:xfrm>
              <a:off x="1101725" y="4065378"/>
              <a:ext cx="625475" cy="8238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7961" dir="2700000" algn="ctr" rotWithShape="0">
                <a:schemeClr val="bg2"/>
              </a:outerShdw>
            </a:effectLst>
          </p:spPr>
          <p:txBody>
            <a:bodyPr>
              <a:spAutoFit/>
            </a:bodyPr>
            <a:lstStyle/>
            <a:p>
              <a:pPr fontAlgn="auto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altLang="ja-JP" sz="4800" b="1" dirty="0">
                  <a:solidFill>
                    <a:srgbClr val="66CCFF"/>
                  </a:solidFill>
                  <a:latin typeface="Monotype Corsiva" pitchFamily="66" charset="0"/>
                </a:rPr>
                <a:t>S</a:t>
              </a:r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98A6A8-3624-496F-AC53-180A3E2590A9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EC0A91-A999-49F3-ADD7-370DC8EA1124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15113" y="-26988"/>
            <a:ext cx="2071687" cy="6153151"/>
          </a:xfrm>
        </p:spPr>
        <p:txBody>
          <a:bodyPr vert="eaVert"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395288" y="-26988"/>
            <a:ext cx="6067425" cy="6153151"/>
          </a:xfrm>
        </p:spPr>
        <p:txBody>
          <a:bodyPr vert="eaVert"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1A5017-E214-4E77-8EBD-6E9AAF8AFF1E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D50AA-194A-4F88-AE62-8BE7C6EE8D56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B050"/>
                </a:solidFill>
              </a:defRPr>
            </a:lvl1pPr>
            <a:lvl2pPr marL="531813" indent="-176213">
              <a:defRPr/>
            </a:lvl2pPr>
            <a:lvl3pPr marL="900113" indent="-176213">
              <a:defRPr/>
            </a:lvl3pPr>
            <a:lvl4pPr marL="1077913" indent="-177800">
              <a:defRPr/>
            </a:lvl4pPr>
            <a:lvl5pPr marL="1255713" indent="-177800">
              <a:defRPr/>
            </a:lvl5pPr>
          </a:lstStyle>
          <a:p>
            <a:pPr lvl="0"/>
            <a:r>
              <a:rPr lang="ja-JP" altLang="en-US" dirty="0" smtClean="0"/>
              <a:t>マスタ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79E5F0-8F40-48B1-96FB-5F4F61FF93A2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29482E-7034-4124-B6ED-3D0112B5CF01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69187-C063-4BB5-9675-2E7E77BB1075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CCC565-2ECA-4A82-860C-023246C6EE6A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79C9B1-42AC-4696-86AD-FFE553136464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6F2F88-6B14-444A-994E-C6C9876F0830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5BE314-D172-47AA-9496-3D3DE091A254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F54801-08E6-4509-95C4-C2B99ABC61D6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02DDF2-F03D-4695-B242-F80718F897E4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FCAE2F-AB20-4441-8B32-28F82EF5D43B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6B2650-76B0-49F1-8616-93A2E99EAFA5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8AD316-924E-4D44-AEE2-E0C525145C22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4682F6-9EC4-4101-B221-EF762F377445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CE3D5F-747A-4DCF-89C3-E8A414D28719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アイコンをクリックして図を追加</a:t>
            </a:r>
            <a:endParaRPr lang="ja-JP" altLang="en-US" noProof="0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B582EA-D997-44AE-8C71-535487CFAA99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DF6E8F-0DCD-43DF-87AB-F8087A4854F5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0" y="823913"/>
            <a:ext cx="9144000" cy="144462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836613"/>
          </a:xfrm>
          <a:prstGeom prst="rect">
            <a:avLst/>
          </a:prstGeom>
          <a:gradFill rotWithShape="1">
            <a:gsLst>
              <a:gs pos="0">
                <a:srgbClr val="800000"/>
              </a:gs>
              <a:gs pos="100000">
                <a:srgbClr val="800000">
                  <a:gamma/>
                  <a:shade val="46275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/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50825" y="6524625"/>
            <a:ext cx="2133600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ＭＳ Ｐゴシック" charset="-128"/>
              </a:defRPr>
            </a:lvl1pPr>
          </a:lstStyle>
          <a:p>
            <a:pPr>
              <a:defRPr/>
            </a:pPr>
            <a:fld id="{182DC80B-3C4F-44F2-8C6C-7CF97BAC610F}" type="datetime1">
              <a:rPr lang="ja-JP" altLang="en-US" smtClean="0"/>
              <a:t>2013/4/8</a:t>
            </a:fld>
            <a:endParaRPr lang="ja-JP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524625"/>
            <a:ext cx="2895600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ＭＳ Ｐゴシック" charset="-128"/>
              </a:defRPr>
            </a:lvl1pPr>
          </a:lstStyle>
          <a:p>
            <a:pPr>
              <a:defRPr/>
            </a:pPr>
            <a:r>
              <a:rPr lang="zh-TW" altLang="en-US" smtClean="0"/>
              <a:t>平成</a:t>
            </a:r>
            <a:r>
              <a:rPr lang="en-US" altLang="zh-TW" smtClean="0"/>
              <a:t>24</a:t>
            </a:r>
            <a:r>
              <a:rPr lang="zh-TW" altLang="en-US" smtClean="0"/>
              <a:t>年度修士論文審査</a:t>
            </a:r>
            <a:endParaRPr lang="ja-JP" alt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31013" y="6524625"/>
            <a:ext cx="2133600" cy="26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800">
                <a:ea typeface="ＭＳ Ｐゴシック" charset="-128"/>
              </a:defRPr>
            </a:lvl1pPr>
          </a:lstStyle>
          <a:p>
            <a:pPr>
              <a:defRPr/>
            </a:pPr>
            <a:fld id="{3F7AF54D-4026-476A-94E4-FFCDAA206159}" type="slidenum">
              <a:rPr lang="ja-JP" altLang="en-US" smtClean="0"/>
              <a:pPr>
                <a:defRPr/>
              </a:pPr>
              <a:t>‹#›</a:t>
            </a:fld>
            <a:endParaRPr lang="ja-JP" altLang="en-US" dirty="0"/>
          </a:p>
        </p:txBody>
      </p:sp>
      <p:sp>
        <p:nvSpPr>
          <p:cNvPr id="1036" name="Rectangle 12" descr="5%"/>
          <p:cNvSpPr>
            <a:spLocks noChangeArrowheads="1"/>
          </p:cNvSpPr>
          <p:nvPr/>
        </p:nvSpPr>
        <p:spPr bwMode="auto">
          <a:xfrm>
            <a:off x="0" y="0"/>
            <a:ext cx="9144000" cy="836613"/>
          </a:xfrm>
          <a:prstGeom prst="rect">
            <a:avLst/>
          </a:prstGeom>
          <a:solidFill>
            <a:srgbClr val="00B05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-26988"/>
            <a:ext cx="82296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bg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rgbClr val="00B05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角丸四角形 16"/>
          <p:cNvSpPr/>
          <p:nvPr/>
        </p:nvSpPr>
        <p:spPr>
          <a:xfrm>
            <a:off x="57600" y="3717032"/>
            <a:ext cx="9036000" cy="1147136"/>
          </a:xfrm>
          <a:prstGeom prst="roundRect">
            <a:avLst/>
          </a:prstGeom>
          <a:solidFill>
            <a:srgbClr val="FAE6F6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6988"/>
            <a:ext cx="9144000" cy="836613"/>
          </a:xfrm>
        </p:spPr>
        <p:txBody>
          <a:bodyPr/>
          <a:lstStyle/>
          <a:p>
            <a:r>
              <a:rPr lang="en-US" altLang="ja-JP" sz="3200" dirty="0" smtClean="0"/>
              <a:t>Demo: Human Performance with </a:t>
            </a:r>
            <a:r>
              <a:rPr lang="en-US" altLang="ja-JP" sz="3200" b="1" dirty="0" smtClean="0"/>
              <a:t>Deletion Error</a:t>
            </a:r>
            <a:endParaRPr kumimoji="1" lang="ja-JP" altLang="en-US" sz="3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862314" y="1340767"/>
            <a:ext cx="17940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dirty="0" smtClean="0"/>
              <a:t>Do-Re-</a:t>
            </a:r>
            <a:r>
              <a:rPr lang="en-US" altLang="ja-JP" sz="2400" dirty="0" err="1" smtClean="0"/>
              <a:t>Mi</a:t>
            </a:r>
            <a:endParaRPr lang="en-US" altLang="ja-JP" sz="2400" dirty="0" smtClean="0"/>
          </a:p>
          <a:p>
            <a:pPr algn="ctr"/>
            <a:r>
              <a:rPr lang="en-US" altLang="ja-JP" sz="2400" dirty="0" smtClean="0"/>
              <a:t>(show tune)</a:t>
            </a: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7" y="4153674"/>
            <a:ext cx="8815335" cy="2504597"/>
          </a:xfrm>
          <a:prstGeom prst="rect">
            <a:avLst/>
          </a:prstGeom>
        </p:spPr>
      </p:pic>
      <p:cxnSp>
        <p:nvCxnSpPr>
          <p:cNvPr id="8" name="直線コネクタ 7"/>
          <p:cNvCxnSpPr/>
          <p:nvPr/>
        </p:nvCxnSpPr>
        <p:spPr>
          <a:xfrm>
            <a:off x="1547664" y="4153675"/>
            <a:ext cx="0" cy="2504596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364088" y="4118411"/>
            <a:ext cx="252028" cy="643322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492645" y="3718301"/>
            <a:ext cx="18646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u="sng" dirty="0" smtClean="0"/>
              <a:t>Deletion error</a:t>
            </a:r>
            <a:endParaRPr kumimoji="1" lang="ja-JP" altLang="en-US" sz="2000" b="1" u="sng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768276" y="2521455"/>
            <a:ext cx="41044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 smtClean="0"/>
              <a:t>Automatic accompaniment system keeps following the performance with deletion error.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7600" y="3357205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u="sng" dirty="0" smtClean="0"/>
              <a:t>Score</a:t>
            </a:r>
            <a:endParaRPr kumimoji="1" lang="ja-JP" altLang="en-US" sz="1600" b="1" u="sng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64262" y="369250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Solo part</a:t>
            </a:r>
            <a:endParaRPr kumimoji="1" lang="ja-JP" altLang="en-US" b="1" dirty="0"/>
          </a:p>
        </p:txBody>
      </p:sp>
      <p:pic>
        <p:nvPicPr>
          <p:cNvPr id="20" name="20130205drop_perfor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99592" y="947117"/>
            <a:ext cx="3453335" cy="259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020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0.8033 -0.00463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56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6988"/>
            <a:ext cx="9124338" cy="836613"/>
          </a:xfrm>
        </p:spPr>
        <p:txBody>
          <a:bodyPr/>
          <a:lstStyle/>
          <a:p>
            <a:r>
              <a:rPr lang="en-US" altLang="ja-JP" dirty="0" smtClean="0"/>
              <a:t>Demo: Human Performance with</a:t>
            </a:r>
            <a:r>
              <a:rPr lang="en-US" altLang="ja-JP" b="1" dirty="0" smtClean="0"/>
              <a:t> Repeat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86990" y="5311660"/>
            <a:ext cx="34652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dirty="0" err="1"/>
              <a:t>Hänschen</a:t>
            </a:r>
            <a:r>
              <a:rPr lang="en-US" altLang="ja-JP" sz="2400" dirty="0"/>
              <a:t> </a:t>
            </a:r>
            <a:r>
              <a:rPr lang="en-US" altLang="ja-JP" sz="2400" dirty="0" err="1" smtClean="0"/>
              <a:t>klein</a:t>
            </a:r>
            <a:endParaRPr lang="en-US" altLang="ja-JP" sz="2400" dirty="0" smtClean="0"/>
          </a:p>
          <a:p>
            <a:pPr algn="ctr"/>
            <a:r>
              <a:rPr lang="ja-JP" altLang="en-US" sz="2400" dirty="0" smtClean="0"/>
              <a:t>（</a:t>
            </a:r>
            <a:r>
              <a:rPr lang="en-US" altLang="ja-JP" sz="2400" dirty="0" smtClean="0"/>
              <a:t>folk song, RWC-R001</a:t>
            </a:r>
            <a:r>
              <a:rPr lang="ja-JP" altLang="en-US" sz="2400" dirty="0" smtClean="0"/>
              <a:t>）</a:t>
            </a:r>
            <a:endParaRPr kumimoji="1" lang="ja-JP" altLang="en-US" sz="24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431" y="2348880"/>
            <a:ext cx="5351907" cy="2232248"/>
          </a:xfrm>
          <a:prstGeom prst="rect">
            <a:avLst/>
          </a:prstGeom>
        </p:spPr>
      </p:pic>
      <p:cxnSp>
        <p:nvCxnSpPr>
          <p:cNvPr id="11" name="直線コネクタ 10"/>
          <p:cNvCxnSpPr/>
          <p:nvPr/>
        </p:nvCxnSpPr>
        <p:spPr>
          <a:xfrm>
            <a:off x="4067944" y="4077072"/>
            <a:ext cx="0" cy="425108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線コネクタ 17"/>
          <p:cNvCxnSpPr/>
          <p:nvPr/>
        </p:nvCxnSpPr>
        <p:spPr>
          <a:xfrm rot="10800000">
            <a:off x="5148064" y="1484784"/>
            <a:ext cx="3888432" cy="2736304"/>
          </a:xfrm>
          <a:prstGeom prst="curvedConnector3">
            <a:avLst>
              <a:gd name="adj1" fmla="val 2421"/>
            </a:avLst>
          </a:prstGeom>
          <a:ln w="38100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曲線コネクタ 28"/>
          <p:cNvCxnSpPr/>
          <p:nvPr/>
        </p:nvCxnSpPr>
        <p:spPr>
          <a:xfrm rot="10800000" flipV="1">
            <a:off x="4067944" y="1484784"/>
            <a:ext cx="1080120" cy="864096"/>
          </a:xfrm>
          <a:prstGeom prst="curvedConnector3">
            <a:avLst>
              <a:gd name="adj1" fmla="val 108202"/>
            </a:avLst>
          </a:prstGeom>
          <a:ln w="38100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5148915" y="1052736"/>
            <a:ext cx="1040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u="sng" dirty="0" smtClean="0"/>
              <a:t>Repeat</a:t>
            </a:r>
            <a:endParaRPr kumimoji="1" lang="ja-JP" altLang="en-US" sz="2000" b="1" u="sng" dirty="0"/>
          </a:p>
        </p:txBody>
      </p:sp>
      <p:pic>
        <p:nvPicPr>
          <p:cNvPr id="10" name="wjump_mod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1520" y="2127337"/>
            <a:ext cx="3384376" cy="2538282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4572001" y="5373216"/>
            <a:ext cx="4464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 smtClean="0"/>
              <a:t>Automatic Accompaniment system keeps following the performance after the repeat.</a:t>
            </a:r>
            <a:endParaRPr kumimoji="1" lang="ja-JP" altLang="en-US" sz="20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4231138" y="2009476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u="sng" dirty="0" smtClean="0"/>
              <a:t>Score</a:t>
            </a:r>
            <a:endParaRPr kumimoji="1" lang="ja-JP" altLang="en-US" sz="1600" b="1" u="sng" dirty="0"/>
          </a:p>
        </p:txBody>
      </p:sp>
    </p:spTree>
    <p:extLst>
      <p:ext uri="{BB962C8B-B14F-4D97-AF65-F5344CB8AC3E}">
        <p14:creationId xmlns:p14="http://schemas.microsoft.com/office/powerpoint/2010/main" val="127206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6667E-6 0.00047 L 0.5434 0.00093 " pathEditMode="relative" rAng="0" ptsTypes="AA">
                                      <p:cBhvr>
                                        <p:cTn id="8" dur="7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70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3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99 -0.24097 L -1.66667E-6 -0.24097 " pathEditMode="relative" rAng="0" ptsTypes="AA">
                                      <p:cBhvr>
                                        <p:cTn id="11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310"/>
                            </p:stCondLst>
                            <p:childTnLst>
                              <p:par>
                                <p:cTn id="13" presetID="42" presetClass="path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66667E-6 -0.24097 L 0.5434 -0.24097 " pathEditMode="relative" rAng="0" ptsTypes="AA">
                                      <p:cBhvr>
                                        <p:cTn id="14" dur="7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角丸四角形 14"/>
          <p:cNvSpPr/>
          <p:nvPr/>
        </p:nvSpPr>
        <p:spPr>
          <a:xfrm>
            <a:off x="0" y="4321355"/>
            <a:ext cx="9124346" cy="835837"/>
          </a:xfrm>
          <a:prstGeom prst="roundRect">
            <a:avLst/>
          </a:prstGeom>
          <a:solidFill>
            <a:srgbClr val="FAE6F6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5496" y="-26988"/>
            <a:ext cx="9505056" cy="836613"/>
          </a:xfrm>
        </p:spPr>
        <p:txBody>
          <a:bodyPr/>
          <a:lstStyle/>
          <a:p>
            <a:r>
              <a:rPr lang="en-US" altLang="ja-JP" sz="2800" spc="-150" dirty="0"/>
              <a:t>Demo: Human Performance with </a:t>
            </a:r>
            <a:r>
              <a:rPr lang="en-US" altLang="ja-JP" sz="2800" b="1" spc="-150" dirty="0"/>
              <a:t>Repeat  and Deletion Error</a:t>
            </a:r>
            <a:endParaRPr kumimoji="1" lang="ja-JP" altLang="en-US" sz="2800" spc="-150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5831"/>
            <a:ext cx="9144000" cy="1877505"/>
          </a:xfrm>
          <a:prstGeom prst="rect">
            <a:avLst/>
          </a:prstGeom>
        </p:spPr>
      </p:pic>
      <p:cxnSp>
        <p:nvCxnSpPr>
          <p:cNvPr id="11" name="直線コネクタ 10"/>
          <p:cNvCxnSpPr/>
          <p:nvPr/>
        </p:nvCxnSpPr>
        <p:spPr>
          <a:xfrm>
            <a:off x="1691680" y="4515437"/>
            <a:ext cx="0" cy="193789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円/楕円 15"/>
          <p:cNvSpPr/>
          <p:nvPr/>
        </p:nvSpPr>
        <p:spPr>
          <a:xfrm>
            <a:off x="6372200" y="4417612"/>
            <a:ext cx="252028" cy="643322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smtClean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200287" y="3910389"/>
            <a:ext cx="18646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u="sng" dirty="0" smtClean="0"/>
              <a:t>Deletion error</a:t>
            </a:r>
            <a:endParaRPr kumimoji="1" lang="ja-JP" altLang="en-US" sz="2000" b="1" u="sng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79512" y="4143211"/>
            <a:ext cx="118494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Solo part</a:t>
            </a:r>
            <a:endParaRPr kumimoji="1" lang="ja-JP" altLang="en-US" b="1" dirty="0"/>
          </a:p>
        </p:txBody>
      </p:sp>
      <p:pic>
        <p:nvPicPr>
          <p:cNvPr id="21" name="20130205drop_perform_w_repeat_w_infade_wo_outfade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1560" y="1132302"/>
            <a:ext cx="3747833" cy="2811122"/>
          </a:xfrm>
        </p:spPr>
      </p:pic>
      <p:sp>
        <p:nvSpPr>
          <p:cNvPr id="3" name="角丸四角形吹き出し 2"/>
          <p:cNvSpPr/>
          <p:nvPr/>
        </p:nvSpPr>
        <p:spPr>
          <a:xfrm>
            <a:off x="3203848" y="4110444"/>
            <a:ext cx="2658466" cy="366738"/>
          </a:xfrm>
          <a:prstGeom prst="wedgeRoundRectCallout">
            <a:avLst>
              <a:gd name="adj1" fmla="val -9250"/>
              <a:gd name="adj2" fmla="val 98559"/>
              <a:gd name="adj3" fmla="val 16667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000" b="1" u="sng" dirty="0" smtClean="0">
                <a:solidFill>
                  <a:schemeClr val="tx1"/>
                </a:solidFill>
              </a:rPr>
              <a:t>Repeat from here</a:t>
            </a:r>
            <a:endParaRPr kumimoji="1" lang="ja-JP" altLang="en-US" sz="2000" b="1" u="sng" dirty="0" smtClean="0">
              <a:solidFill>
                <a:schemeClr val="tx1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860033" y="2492896"/>
            <a:ext cx="39604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Automatic accompaniment keeps following the performance with </a:t>
            </a:r>
            <a:r>
              <a:rPr lang="en-US" altLang="ja-JP" sz="2000" dirty="0" smtClean="0"/>
              <a:t>a repeat and a deletion error.</a:t>
            </a:r>
            <a:endParaRPr lang="en-US" altLang="ja-JP" sz="20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5862314" y="1340767"/>
            <a:ext cx="17940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dirty="0" smtClean="0"/>
              <a:t>Do-Re-</a:t>
            </a:r>
            <a:r>
              <a:rPr lang="en-US" altLang="ja-JP" sz="2400" dirty="0" err="1" smtClean="0"/>
              <a:t>Mi</a:t>
            </a:r>
            <a:endParaRPr lang="en-US" altLang="ja-JP" sz="2400" dirty="0" smtClean="0"/>
          </a:p>
          <a:p>
            <a:pPr algn="ctr"/>
            <a:r>
              <a:rPr lang="en-US" altLang="ja-JP" sz="2400" dirty="0" smtClean="0"/>
              <a:t>(show tune)</a:t>
            </a: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79512" y="6284059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u="sng" dirty="0" smtClean="0"/>
              <a:t>Score</a:t>
            </a:r>
            <a:endParaRPr kumimoji="1" lang="ja-JP" altLang="en-US" sz="1600" b="1" u="sng" dirty="0"/>
          </a:p>
        </p:txBody>
      </p:sp>
    </p:spTree>
    <p:extLst>
      <p:ext uri="{BB962C8B-B14F-4D97-AF65-F5344CB8AC3E}">
        <p14:creationId xmlns:p14="http://schemas.microsoft.com/office/powerpoint/2010/main" val="178711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4.44444E-6 L 0.77951 -0.00463 " pathEditMode="relative" rAng="0" ptsTypes="AA">
                                      <p:cBhvr>
                                        <p:cTn id="8" dur="7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76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972 -1.48148E-6 L 0.27552 -1.48148E-6 " pathEditMode="relative" rAng="0" ptsTypes="AA">
                                      <p:cBhvr>
                                        <p:cTn id="11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10"/>
                            </p:stCondLst>
                            <p:childTnLst>
                              <p:par>
                                <p:cTn id="13" presetID="63" presetClass="pat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27552 -4.44444E-6 L 0.77951 -4.44444E-6 " pathEditMode="relative" rAng="0" ptsTypes="AA">
                                      <p:cBhvr>
                                        <p:cTn id="14" dur="4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91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  <p:bldLst>
      <p:bldP spid="16" grpId="0" animBg="1"/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True"/>
  <p:tag name="USEBOLDAMS" val="True"/>
  <p:tag name="DEFAULTDISPLAYSOURCE" val="\documentclass{slides}\pagestyle{empty}&#10;\usepackage{amsmath}&#10;\usepackage[dvips]{graphics,color}&#10;\begin{document}&#10;&#10;\end{document}&#10;"/>
  <p:tag name="TEX2PS" val="platex $(base).tex; dvipsk -D $(res) -E -o $(base).ps $(base).dvi"/>
  <p:tag name="EXTERNALEDITCOMMAND" val="notepad %"/>
  <p:tag name="GHOSTSCRIPTCOMMAND" val="gswin32c -dWINKANJI"/>
  <p:tag name="DEFAULTBITMAP" val="png256"/>
  <p:tag name="DEFAULTBLEND" val="False"/>
  <p:tag name="DEFAULTTRANSPARENT" val="True"/>
  <p:tag name="DEFAULTWORKAROUNDTRANSPARENCYBUG" val="False"/>
  <p:tag name="DEFAULTRESOLUTION" val="300"/>
  <p:tag name="DEFAULTMAGNIFICATION" val="2"/>
  <p:tag name="DEFAULTFONTSIZE" val="10"/>
  <p:tag name="DEFAULTWIDTH" val="644"/>
  <p:tag name="DEFAULTHEIGHT" val="316"/>
</p:tagLst>
</file>

<file path=ppt/theme/theme1.xml><?xml version="1.0" encoding="utf-8"?>
<a:theme xmlns:a="http://schemas.openxmlformats.org/drawingml/2006/main" name="s-cool1-blue">
  <a:themeElements>
    <a:clrScheme name="s-cool1-blu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-cool1-blu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0C0"/>
        </a:solidFill>
      </a:spPr>
      <a:bodyPr rtlCol="0" anchor="ctr"/>
      <a:lstStyle>
        <a:defPPr algn="ctr">
          <a:defRPr kumimoji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s-cool1-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-cool1-blu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-cool1-blu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-cool1-blu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-cool1-blu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-cool1-blu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-cool1-blu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cool1-s-wine</Template>
  <TotalTime>26013</TotalTime>
  <Words>118</Words>
  <Application>Microsoft Office PowerPoint</Application>
  <PresentationFormat>画面に合わせる (4:3)</PresentationFormat>
  <Paragraphs>27</Paragraphs>
  <Slides>3</Slides>
  <Notes>3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1" baseType="lpstr">
      <vt:lpstr>Arial</vt:lpstr>
      <vt:lpstr>ＭＳ Ｐゴシック</vt:lpstr>
      <vt:lpstr>Calibri</vt:lpstr>
      <vt:lpstr>Wingdings</vt:lpstr>
      <vt:lpstr>Book Antiqua</vt:lpstr>
      <vt:lpstr>Monotype Corsiva</vt:lpstr>
      <vt:lpstr>Tahoma</vt:lpstr>
      <vt:lpstr>s-cool1-blue</vt:lpstr>
      <vt:lpstr>Demo: Human Performance with Deletion Error</vt:lpstr>
      <vt:lpstr>Demo: Human Performance with Repeat</vt:lpstr>
      <vt:lpstr>Demo: Human Performance with Repeat  and Deletion Error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t2ladmin</dc:creator>
  <cp:lastModifiedBy>Windows ユーザー</cp:lastModifiedBy>
  <cp:revision>9720</cp:revision>
  <cp:lastPrinted>2012-09-18T04:08:49Z</cp:lastPrinted>
  <dcterms:created xsi:type="dcterms:W3CDTF">2010-11-10T08:39:07Z</dcterms:created>
  <dcterms:modified xsi:type="dcterms:W3CDTF">2013-04-08T14:47:46Z</dcterms:modified>
</cp:coreProperties>
</file>